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8386A-BBA9-4761-BE45-F7D47EF5E41A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B3627-DD5E-4758-9FDE-7D3E13B9A0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BAA61DE-9E69-4EED-B099-74D44FBF6488}" type="datetime1">
              <a:rPr lang="en-US" smtClean="0"/>
              <a:t>4/12/2020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A3C110E-754E-41DE-975E-2DAFC15792E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1DBF02-9175-46E3-8DD4-4BF760A89841}" type="datetime1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3C110E-754E-41DE-975E-2DAFC15792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0A5442-E8E9-4B7B-A8AB-9DC977CD358A}" type="datetime1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3C110E-754E-41DE-975E-2DAFC15792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1477F4-49C3-4374-9CA2-A995B56EC551}" type="datetime1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3C110E-754E-41DE-975E-2DAFC15792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BBF91B7-E316-4743-B80A-E009B3AD0170}" type="datetime1">
              <a:rPr lang="en-US" smtClean="0"/>
              <a:t>4/12/2020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A3C110E-754E-41DE-975E-2DAFC15792E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F789CA-B90E-451A-9618-586BBEF56F10}" type="datetime1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A3C110E-754E-41DE-975E-2DAFC15792E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ED60E-FE27-4DE5-9C26-AC9D9371B0B2}" type="datetime1">
              <a:rPr lang="en-US" smtClean="0"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A3C110E-754E-41DE-975E-2DAFC15792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0E1528-DD7E-4023-A953-F000F6E127BB}" type="datetime1">
              <a:rPr lang="en-US" smtClean="0"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3C110E-754E-41DE-975E-2DAFC15792E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8C00C9-18B5-4DC8-AC77-0699F3F16987}" type="datetime1">
              <a:rPr lang="en-US" smtClean="0"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3C110E-754E-41DE-975E-2DAFC15792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49C541E-A1CF-4D65-9CAE-14CA2D651148}" type="datetime1">
              <a:rPr lang="en-US" smtClean="0"/>
              <a:t>4/12/2020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A3C110E-754E-41DE-975E-2DAFC15792E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711DF9D-EB38-4F54-AABC-53F5D59264BF}" type="datetime1">
              <a:rPr lang="en-US" smtClean="0"/>
              <a:t>4/12/2020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A3C110E-754E-41DE-975E-2DAFC15792E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3CA46CB-8C69-4DD7-B2F7-8511C2D5CC41}" type="datetime1">
              <a:rPr lang="en-US" smtClean="0"/>
              <a:t>4/12/2020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A3C110E-754E-41DE-975E-2DAFC15792E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285728"/>
            <a:ext cx="8729666" cy="228601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Примена пропорција </a:t>
            </a:r>
            <a:br>
              <a:rPr lang="sr-Cyrl-RS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</a:br>
            <a:r>
              <a:rPr lang="sr-Cyrl-RS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- утврђивање -</a:t>
            </a:r>
            <a:endParaRPr lang="en-US" dirty="0">
              <a:solidFill>
                <a:schemeClr val="accent6">
                  <a:lumMod val="75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86314" y="4643446"/>
            <a:ext cx="3907520" cy="1681170"/>
          </a:xfr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b="1" dirty="0" smtClean="0">
                <a:solidFill>
                  <a:schemeClr val="accent1">
                    <a:lumMod val="75000"/>
                  </a:schemeClr>
                </a:solidFill>
              </a:rPr>
              <a:t>13.04.2020.</a:t>
            </a:r>
          </a:p>
          <a:p>
            <a:r>
              <a:rPr lang="sr-Cyrl-RS" b="1" dirty="0" smtClean="0">
                <a:solidFill>
                  <a:schemeClr val="accent1">
                    <a:lumMod val="75000"/>
                  </a:schemeClr>
                </a:solidFill>
              </a:rPr>
              <a:t>7. разред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357158" y="3357562"/>
            <a:ext cx="2428892" cy="785818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6143636" y="3357562"/>
            <a:ext cx="2000264" cy="857256"/>
          </a:xfrm>
          <a:prstGeom prst="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>
            <a:off x="1285852" y="4643446"/>
            <a:ext cx="1928826" cy="1500198"/>
          </a:xfrm>
          <a:prstGeom prst="rt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0000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b="1" u="sng" dirty="0" smtClean="0">
                <a:solidFill>
                  <a:srgbClr val="C00000"/>
                </a:solidFill>
              </a:rPr>
              <a:t>Продужена пропорција</a:t>
            </a:r>
          </a:p>
          <a:p>
            <a:endParaRPr lang="sr-Cyrl-RS" b="1" u="sng" dirty="0" smtClean="0"/>
          </a:p>
          <a:p>
            <a:r>
              <a:rPr lang="sr-Cyrl-RS" dirty="0" smtClean="0"/>
              <a:t>   Једнакост размера, када их је више од две, називамо </a:t>
            </a:r>
            <a:r>
              <a:rPr lang="sr-Cyrl-RS" i="1" dirty="0" smtClean="0">
                <a:solidFill>
                  <a:srgbClr val="002060"/>
                </a:solidFill>
              </a:rPr>
              <a:t>продужена пропорција.</a:t>
            </a:r>
          </a:p>
          <a:p>
            <a:r>
              <a:rPr lang="sr-Cyrl-RS" i="1" dirty="0" smtClean="0">
                <a:solidFill>
                  <a:srgbClr val="002060"/>
                </a:solidFill>
              </a:rPr>
              <a:t> </a:t>
            </a:r>
            <a:r>
              <a:rPr lang="sr-Cyrl-RS" i="1" dirty="0" smtClean="0">
                <a:solidFill>
                  <a:srgbClr val="002060"/>
                </a:solidFill>
              </a:rPr>
              <a:t>  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</a:rPr>
              <a:t>Продужену пропорцију записујемо </a:t>
            </a:r>
          </a:p>
          <a:p>
            <a:r>
              <a:rPr lang="sr-Latn-R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sr-Latn-RS" b="1" dirty="0" smtClean="0">
                <a:solidFill>
                  <a:srgbClr val="FFC000"/>
                </a:solidFill>
              </a:rPr>
              <a:t>a : c : p = b : d : q</a:t>
            </a:r>
            <a:r>
              <a:rPr lang="sr-Cyrl-RS" b="1" dirty="0" smtClean="0">
                <a:solidFill>
                  <a:srgbClr val="FFC000"/>
                </a:solidFill>
              </a:rPr>
              <a:t>.</a:t>
            </a:r>
          </a:p>
          <a:p>
            <a:endParaRPr lang="sr-Cyrl-RS" dirty="0" smtClean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sr-Cyrl-RS" b="1" u="sng" dirty="0" smtClean="0">
                <a:solidFill>
                  <a:schemeClr val="accent6">
                    <a:lumMod val="50000"/>
                  </a:schemeClr>
                </a:solidFill>
              </a:rPr>
              <a:t>Задатак 1:</a:t>
            </a:r>
            <a:r>
              <a:rPr lang="sr-Cyrl-RS" dirty="0" smtClean="0">
                <a:solidFill>
                  <a:schemeClr val="tx1">
                    <a:lumMod val="95000"/>
                  </a:schemeClr>
                </a:solidFill>
              </a:rPr>
              <a:t> Странице троугла су у односу</a:t>
            </a:r>
          </a:p>
          <a:p>
            <a:r>
              <a:rPr lang="sr-Cyrl-RS" dirty="0" smtClean="0">
                <a:solidFill>
                  <a:schemeClr val="tx1">
                    <a:lumMod val="95000"/>
                  </a:schemeClr>
                </a:solidFill>
              </a:rPr>
              <a:t>2 : 3 : 4. Одреди дужине страница овог троугла ако је његов обим 27 </a:t>
            </a:r>
            <a:r>
              <a:rPr lang="sr-Latn-RS" dirty="0" smtClean="0">
                <a:solidFill>
                  <a:schemeClr val="tx1">
                    <a:lumMod val="95000"/>
                  </a:schemeClr>
                </a:solidFill>
              </a:rPr>
              <a:t>cm.</a:t>
            </a:r>
            <a:endParaRPr lang="sr-Cyrl-RS" dirty="0" smtClean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4" name="Chevron 3"/>
          <p:cNvSpPr/>
          <p:nvPr/>
        </p:nvSpPr>
        <p:spPr>
          <a:xfrm>
            <a:off x="642910" y="1428736"/>
            <a:ext cx="428628" cy="214314"/>
          </a:xfrm>
          <a:prstGeom prst="chevr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642910" y="2428868"/>
            <a:ext cx="428628" cy="204790"/>
          </a:xfrm>
          <a:prstGeom prst="chevr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110E-754E-41DE-975E-2DAFC15792ED}" type="slidenum">
              <a:rPr lang="en-US" smtClean="0"/>
              <a:t>2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5643570" y="6000768"/>
            <a:ext cx="785818" cy="214314"/>
          </a:xfrm>
          <a:prstGeom prst="chevro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4714876" y="6000768"/>
            <a:ext cx="785818" cy="214314"/>
          </a:xfrm>
          <a:prstGeom prst="chevron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3714744" y="6000768"/>
            <a:ext cx="785818" cy="214314"/>
          </a:xfrm>
          <a:prstGeom prst="chevron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6643702" y="6000768"/>
            <a:ext cx="785818" cy="214314"/>
          </a:xfrm>
          <a:prstGeom prst="chevro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7643834" y="6000768"/>
            <a:ext cx="785818" cy="214314"/>
          </a:xfrm>
          <a:prstGeom prst="chevro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14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8654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sr-Cyrl-RS" dirty="0" smtClean="0"/>
              <a:t>           </a:t>
            </a:r>
          </a:p>
          <a:p>
            <a:pPr>
              <a:buNone/>
            </a:pPr>
            <a:r>
              <a:rPr lang="sr-Latn-RS" dirty="0" smtClean="0"/>
              <a:t>                              O = 27cm</a:t>
            </a:r>
            <a:endParaRPr lang="sr-Cyrl-RS" dirty="0" smtClean="0"/>
          </a:p>
          <a:p>
            <a:pPr>
              <a:buNone/>
            </a:pPr>
            <a:r>
              <a:rPr lang="sr-Cyrl-RS" dirty="0" smtClean="0"/>
              <a:t>      </a:t>
            </a:r>
            <a:r>
              <a:rPr lang="sr-Latn-RS" dirty="0" smtClean="0"/>
              <a:t>b              a       a : b : c = 2 : 3 : 4</a:t>
            </a:r>
          </a:p>
          <a:p>
            <a:pPr>
              <a:buNone/>
            </a:pPr>
            <a:r>
              <a:rPr lang="sr-Latn-RS" dirty="0" smtClean="0"/>
              <a:t>                               a + b + c = 27</a:t>
            </a:r>
            <a:endParaRPr lang="sr-Latn-RS" dirty="0" smtClean="0"/>
          </a:p>
          <a:p>
            <a:pPr>
              <a:buNone/>
            </a:pPr>
            <a:r>
              <a:rPr lang="sr-Latn-RS" dirty="0" smtClean="0"/>
              <a:t>             c                a = 2</a:t>
            </a:r>
            <a:r>
              <a:rPr lang="sr-Latn-RS" dirty="0" smtClean="0">
                <a:solidFill>
                  <a:srgbClr val="C00000"/>
                </a:solidFill>
              </a:rPr>
              <a:t>k</a:t>
            </a:r>
            <a:r>
              <a:rPr lang="sr-Latn-RS" dirty="0" smtClean="0"/>
              <a:t>, b = 3</a:t>
            </a:r>
            <a:r>
              <a:rPr lang="sr-Latn-RS" dirty="0" smtClean="0">
                <a:solidFill>
                  <a:srgbClr val="C00000"/>
                </a:solidFill>
              </a:rPr>
              <a:t>k</a:t>
            </a:r>
            <a:r>
              <a:rPr lang="sr-Latn-RS" dirty="0" smtClean="0"/>
              <a:t>, c = 4</a:t>
            </a:r>
            <a:r>
              <a:rPr lang="sr-Latn-RS" dirty="0" smtClean="0">
                <a:solidFill>
                  <a:srgbClr val="C00000"/>
                </a:solidFill>
              </a:rPr>
              <a:t>k</a:t>
            </a: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                </a:t>
            </a:r>
            <a:r>
              <a:rPr lang="sr-Latn-RS" dirty="0" smtClean="0">
                <a:solidFill>
                  <a:schemeClr val="tx1"/>
                </a:solidFill>
              </a:rPr>
              <a:t>c</a:t>
            </a:r>
            <a:endParaRPr lang="sr-Cyrl-R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sr-Latn-RS" dirty="0" smtClean="0">
                <a:solidFill>
                  <a:schemeClr val="tx1"/>
                </a:solidFill>
              </a:rPr>
              <a:t>a + b + c = 27</a:t>
            </a:r>
          </a:p>
          <a:p>
            <a:pPr>
              <a:buNone/>
            </a:pPr>
            <a:r>
              <a:rPr lang="sr-Latn-RS" dirty="0" smtClean="0"/>
              <a:t>2</a:t>
            </a:r>
            <a:r>
              <a:rPr lang="sr-Latn-RS" dirty="0" smtClean="0">
                <a:solidFill>
                  <a:srgbClr val="C00000"/>
                </a:solidFill>
              </a:rPr>
              <a:t>k </a:t>
            </a:r>
            <a:r>
              <a:rPr lang="sr-Latn-RS" dirty="0" smtClean="0">
                <a:solidFill>
                  <a:schemeClr val="tx1"/>
                </a:solidFill>
              </a:rPr>
              <a:t>+ </a:t>
            </a:r>
            <a:r>
              <a:rPr lang="sr-Latn-RS" dirty="0" smtClean="0"/>
              <a:t>3</a:t>
            </a:r>
            <a:r>
              <a:rPr lang="sr-Latn-RS" dirty="0" smtClean="0">
                <a:solidFill>
                  <a:srgbClr val="C00000"/>
                </a:solidFill>
              </a:rPr>
              <a:t>k</a:t>
            </a:r>
            <a:r>
              <a:rPr lang="sr-Latn-RS" dirty="0" smtClean="0">
                <a:solidFill>
                  <a:schemeClr val="tx1"/>
                </a:solidFill>
              </a:rPr>
              <a:t> + </a:t>
            </a:r>
            <a:r>
              <a:rPr lang="sr-Latn-RS" dirty="0" smtClean="0"/>
              <a:t>4</a:t>
            </a:r>
            <a:r>
              <a:rPr lang="sr-Latn-RS" dirty="0" smtClean="0">
                <a:solidFill>
                  <a:srgbClr val="C00000"/>
                </a:solidFill>
              </a:rPr>
              <a:t>k </a:t>
            </a:r>
            <a:r>
              <a:rPr lang="sr-Latn-RS" dirty="0" smtClean="0">
                <a:solidFill>
                  <a:schemeClr val="tx1"/>
                </a:solidFill>
              </a:rPr>
              <a:t>= 27</a:t>
            </a:r>
          </a:p>
          <a:p>
            <a:pPr>
              <a:buNone/>
            </a:pPr>
            <a:r>
              <a:rPr lang="sr-Latn-RS" dirty="0" smtClean="0">
                <a:solidFill>
                  <a:schemeClr val="tx1"/>
                </a:solidFill>
              </a:rPr>
              <a:t>9</a:t>
            </a:r>
            <a:r>
              <a:rPr lang="sr-Latn-RS" dirty="0" smtClean="0">
                <a:solidFill>
                  <a:srgbClr val="C00000"/>
                </a:solidFill>
              </a:rPr>
              <a:t>k</a:t>
            </a:r>
            <a:r>
              <a:rPr lang="sr-Latn-RS" dirty="0" smtClean="0">
                <a:solidFill>
                  <a:schemeClr val="tx1"/>
                </a:solidFill>
              </a:rPr>
              <a:t> = 27</a:t>
            </a:r>
          </a:p>
          <a:p>
            <a:pPr>
              <a:buNone/>
            </a:pPr>
            <a:r>
              <a:rPr lang="sr-Latn-RS" dirty="0" smtClean="0">
                <a:solidFill>
                  <a:schemeClr val="tx1"/>
                </a:solidFill>
              </a:rPr>
              <a:t> </a:t>
            </a:r>
            <a:r>
              <a:rPr lang="sr-Latn-RS" dirty="0" smtClean="0">
                <a:solidFill>
                  <a:schemeClr val="tx1"/>
                </a:solidFill>
              </a:rPr>
              <a:t> </a:t>
            </a:r>
            <a:r>
              <a:rPr lang="sr-Latn-RS" dirty="0" smtClean="0">
                <a:solidFill>
                  <a:srgbClr val="C00000"/>
                </a:solidFill>
              </a:rPr>
              <a:t>k</a:t>
            </a:r>
            <a:r>
              <a:rPr lang="sr-Latn-RS" dirty="0" smtClean="0">
                <a:solidFill>
                  <a:schemeClr val="tx1"/>
                </a:solidFill>
              </a:rPr>
              <a:t> = 27 : 9</a:t>
            </a:r>
          </a:p>
          <a:p>
            <a:pPr>
              <a:buNone/>
            </a:pPr>
            <a:r>
              <a:rPr lang="sr-Latn-RS" dirty="0" smtClean="0">
                <a:solidFill>
                  <a:schemeClr val="tx1"/>
                </a:solidFill>
              </a:rPr>
              <a:t> </a:t>
            </a:r>
            <a:r>
              <a:rPr lang="sr-Latn-RS" dirty="0" smtClean="0">
                <a:solidFill>
                  <a:schemeClr val="tx1"/>
                </a:solidFill>
              </a:rPr>
              <a:t> </a:t>
            </a:r>
            <a:r>
              <a:rPr lang="sr-Latn-RS" b="1" dirty="0" smtClean="0">
                <a:solidFill>
                  <a:srgbClr val="C00000"/>
                </a:solidFill>
              </a:rPr>
              <a:t>k = 3</a:t>
            </a:r>
            <a:r>
              <a:rPr lang="sr-Latn-RS" b="1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sr-Latn-RS" b="1" dirty="0" smtClean="0">
                <a:solidFill>
                  <a:srgbClr val="C00000"/>
                </a:solidFill>
              </a:rPr>
              <a:t>              </a:t>
            </a:r>
            <a:r>
              <a:rPr lang="sr-Latn-RS" dirty="0" smtClean="0"/>
              <a:t>a </a:t>
            </a:r>
            <a:r>
              <a:rPr lang="sr-Latn-RS" dirty="0" smtClean="0"/>
              <a:t>= </a:t>
            </a:r>
            <a:r>
              <a:rPr lang="sr-Latn-RS" dirty="0" smtClean="0"/>
              <a:t>2</a:t>
            </a:r>
            <a:r>
              <a:rPr lang="sr-Latn-RS" dirty="0" smtClean="0">
                <a:solidFill>
                  <a:srgbClr val="C00000"/>
                </a:solidFill>
              </a:rPr>
              <a:t>k </a:t>
            </a:r>
            <a:r>
              <a:rPr lang="sr-Latn-RS" dirty="0" smtClean="0">
                <a:solidFill>
                  <a:schemeClr val="tx1"/>
                </a:solidFill>
              </a:rPr>
              <a:t>= 2*3 = 6cm</a:t>
            </a:r>
          </a:p>
          <a:p>
            <a:pPr>
              <a:buNone/>
            </a:pPr>
            <a:r>
              <a:rPr lang="sr-Latn-RS" b="1" dirty="0" smtClean="0">
                <a:solidFill>
                  <a:schemeClr val="tx1"/>
                </a:solidFill>
              </a:rPr>
              <a:t> </a:t>
            </a:r>
            <a:r>
              <a:rPr lang="sr-Latn-RS" b="1" dirty="0" smtClean="0">
                <a:solidFill>
                  <a:schemeClr val="tx1"/>
                </a:solidFill>
              </a:rPr>
              <a:t>             </a:t>
            </a:r>
            <a:r>
              <a:rPr lang="sr-Latn-RS" dirty="0" smtClean="0"/>
              <a:t>b </a:t>
            </a:r>
            <a:r>
              <a:rPr lang="sr-Latn-RS" dirty="0" smtClean="0"/>
              <a:t>= 3</a:t>
            </a:r>
            <a:r>
              <a:rPr lang="sr-Latn-RS" dirty="0" smtClean="0">
                <a:solidFill>
                  <a:srgbClr val="C00000"/>
                </a:solidFill>
              </a:rPr>
              <a:t>k</a:t>
            </a:r>
            <a:r>
              <a:rPr lang="sr-Latn-RS" b="1" dirty="0" smtClean="0">
                <a:solidFill>
                  <a:schemeClr val="tx1"/>
                </a:solidFill>
              </a:rPr>
              <a:t> </a:t>
            </a:r>
            <a:r>
              <a:rPr lang="sr-Latn-RS" dirty="0" smtClean="0">
                <a:solidFill>
                  <a:schemeClr val="tx1"/>
                </a:solidFill>
              </a:rPr>
              <a:t>=</a:t>
            </a:r>
            <a:r>
              <a:rPr lang="sr-Latn-RS" b="1" dirty="0" smtClean="0">
                <a:solidFill>
                  <a:schemeClr val="tx1"/>
                </a:solidFill>
              </a:rPr>
              <a:t> </a:t>
            </a:r>
            <a:r>
              <a:rPr lang="sr-Latn-RS" dirty="0" smtClean="0">
                <a:solidFill>
                  <a:schemeClr val="tx1"/>
                </a:solidFill>
              </a:rPr>
              <a:t>3*3 = 9cm</a:t>
            </a:r>
          </a:p>
          <a:p>
            <a:pPr>
              <a:buNone/>
            </a:pPr>
            <a:r>
              <a:rPr lang="sr-Latn-RS" dirty="0" smtClean="0">
                <a:solidFill>
                  <a:schemeClr val="tx1"/>
                </a:solidFill>
              </a:rPr>
              <a:t> </a:t>
            </a:r>
            <a:r>
              <a:rPr lang="sr-Latn-RS" dirty="0" smtClean="0">
                <a:solidFill>
                  <a:schemeClr val="tx1"/>
                </a:solidFill>
              </a:rPr>
              <a:t>             </a:t>
            </a:r>
            <a:r>
              <a:rPr lang="sr-Latn-RS" dirty="0" smtClean="0"/>
              <a:t>c </a:t>
            </a:r>
            <a:r>
              <a:rPr lang="sr-Latn-RS" dirty="0" smtClean="0"/>
              <a:t>= </a:t>
            </a:r>
            <a:r>
              <a:rPr lang="sr-Latn-RS" dirty="0" smtClean="0"/>
              <a:t>4</a:t>
            </a:r>
            <a:r>
              <a:rPr lang="sr-Latn-RS" dirty="0" smtClean="0">
                <a:solidFill>
                  <a:srgbClr val="C00000"/>
                </a:solidFill>
              </a:rPr>
              <a:t>k  </a:t>
            </a:r>
            <a:r>
              <a:rPr lang="sr-Latn-RS" dirty="0" smtClean="0">
                <a:solidFill>
                  <a:schemeClr val="tx1"/>
                </a:solidFill>
              </a:rPr>
              <a:t>= 4*3 =12cm</a:t>
            </a:r>
          </a:p>
          <a:p>
            <a:pPr>
              <a:buNone/>
            </a:pPr>
            <a:endParaRPr lang="sr-Latn-RS" b="1" dirty="0" smtClean="0">
              <a:solidFill>
                <a:srgbClr val="C00000"/>
              </a:solidFill>
            </a:endParaRPr>
          </a:p>
        </p:txBody>
      </p:sp>
      <p:sp>
        <p:nvSpPr>
          <p:cNvPr id="4" name="Flowchart: Extract 3"/>
          <p:cNvSpPr/>
          <p:nvPr/>
        </p:nvSpPr>
        <p:spPr>
          <a:xfrm>
            <a:off x="928662" y="642918"/>
            <a:ext cx="2143140" cy="1714512"/>
          </a:xfrm>
          <a:prstGeom prst="flowChartExtra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571472" y="5357826"/>
            <a:ext cx="571504" cy="214314"/>
          </a:xfrm>
          <a:prstGeom prst="rightArrow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hevron 5"/>
          <p:cNvSpPr/>
          <p:nvPr/>
        </p:nvSpPr>
        <p:spPr>
          <a:xfrm>
            <a:off x="6000760" y="6143644"/>
            <a:ext cx="571504" cy="214314"/>
          </a:xfrm>
          <a:prstGeom prst="chevro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6643702" y="6143644"/>
            <a:ext cx="571504" cy="214314"/>
          </a:xfrm>
          <a:prstGeom prst="chevron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7286644" y="6143644"/>
            <a:ext cx="571504" cy="214314"/>
          </a:xfrm>
          <a:prstGeom prst="chevro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7929586" y="6143644"/>
            <a:ext cx="571504" cy="214314"/>
          </a:xfrm>
          <a:prstGeom prst="chevro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110E-754E-41DE-975E-2DAFC15792ED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ransition spd="slow" advTm="14000"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472518" cy="635798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b="1" u="sng" dirty="0" smtClean="0">
                <a:solidFill>
                  <a:schemeClr val="accent6">
                    <a:lumMod val="50000"/>
                  </a:schemeClr>
                </a:solidFill>
              </a:rPr>
              <a:t>Задатак 2</a:t>
            </a:r>
            <a:r>
              <a:rPr lang="sr-Cyrl-RS" dirty="0" smtClean="0"/>
              <a:t>: Четири друга треба да поделе 154 сличице у размери 2 : 3 : 4 : 5. Колико</a:t>
            </a:r>
          </a:p>
          <a:p>
            <a:r>
              <a:rPr lang="sr-Cyrl-RS" dirty="0" smtClean="0"/>
              <a:t>с</a:t>
            </a:r>
            <a:r>
              <a:rPr lang="sr-Cyrl-RS" dirty="0" smtClean="0"/>
              <a:t>личица ће добити свако од њих?</a:t>
            </a:r>
          </a:p>
          <a:p>
            <a:endParaRPr lang="sr-Cyrl-RS" dirty="0" smtClean="0"/>
          </a:p>
          <a:p>
            <a:r>
              <a:rPr lang="sr-Latn-RS" dirty="0" smtClean="0"/>
              <a:t>I : II : III : IV = </a:t>
            </a:r>
            <a:r>
              <a:rPr lang="sr-Cyrl-RS" dirty="0" smtClean="0"/>
              <a:t>2 : 3 : 4 : </a:t>
            </a:r>
            <a:r>
              <a:rPr lang="sr-Cyrl-RS" dirty="0" smtClean="0"/>
              <a:t>5</a:t>
            </a:r>
            <a:endParaRPr lang="sr-Latn-RS" dirty="0" smtClean="0"/>
          </a:p>
          <a:p>
            <a:r>
              <a:rPr lang="sr-Latn-RS" dirty="0" smtClean="0"/>
              <a:t>I = </a:t>
            </a:r>
            <a:r>
              <a:rPr lang="sr-Latn-RS" dirty="0" smtClean="0">
                <a:solidFill>
                  <a:schemeClr val="tx1"/>
                </a:solidFill>
              </a:rPr>
              <a:t>2</a:t>
            </a:r>
            <a:r>
              <a:rPr lang="sr-Latn-RS" dirty="0" smtClean="0">
                <a:solidFill>
                  <a:srgbClr val="C00000"/>
                </a:solidFill>
              </a:rPr>
              <a:t>k</a:t>
            </a:r>
            <a:r>
              <a:rPr lang="sr-Latn-RS" dirty="0" smtClean="0"/>
              <a:t>,  II = 3</a:t>
            </a:r>
            <a:r>
              <a:rPr lang="sr-Latn-RS" dirty="0" smtClean="0">
                <a:solidFill>
                  <a:srgbClr val="C00000"/>
                </a:solidFill>
              </a:rPr>
              <a:t>k</a:t>
            </a:r>
            <a:r>
              <a:rPr lang="sr-Latn-RS" dirty="0" smtClean="0"/>
              <a:t>,  III = 4</a:t>
            </a:r>
            <a:r>
              <a:rPr lang="sr-Latn-RS" dirty="0" smtClean="0">
                <a:solidFill>
                  <a:srgbClr val="C00000"/>
                </a:solidFill>
              </a:rPr>
              <a:t>k</a:t>
            </a:r>
            <a:r>
              <a:rPr lang="sr-Latn-RS" dirty="0" smtClean="0"/>
              <a:t>,  IV = 5</a:t>
            </a:r>
            <a:r>
              <a:rPr lang="sr-Latn-RS" dirty="0" smtClean="0">
                <a:solidFill>
                  <a:srgbClr val="C00000"/>
                </a:solidFill>
              </a:rPr>
              <a:t>k</a:t>
            </a:r>
          </a:p>
          <a:p>
            <a:r>
              <a:rPr lang="sr-Latn-RS" dirty="0" smtClean="0"/>
              <a:t>2</a:t>
            </a:r>
            <a:r>
              <a:rPr lang="sr-Latn-RS" dirty="0" smtClean="0">
                <a:solidFill>
                  <a:srgbClr val="C00000"/>
                </a:solidFill>
              </a:rPr>
              <a:t>k</a:t>
            </a:r>
            <a:r>
              <a:rPr lang="sr-Latn-RS" dirty="0" smtClean="0"/>
              <a:t> + 3</a:t>
            </a:r>
            <a:r>
              <a:rPr lang="sr-Latn-RS" dirty="0" smtClean="0">
                <a:solidFill>
                  <a:srgbClr val="C00000"/>
                </a:solidFill>
              </a:rPr>
              <a:t>k </a:t>
            </a:r>
            <a:r>
              <a:rPr lang="sr-Latn-RS" dirty="0" smtClean="0"/>
              <a:t>+ 4</a:t>
            </a:r>
            <a:r>
              <a:rPr lang="sr-Latn-RS" dirty="0" smtClean="0">
                <a:solidFill>
                  <a:srgbClr val="C00000"/>
                </a:solidFill>
              </a:rPr>
              <a:t>k</a:t>
            </a:r>
            <a:r>
              <a:rPr lang="sr-Latn-RS" dirty="0" smtClean="0"/>
              <a:t> + 5</a:t>
            </a:r>
            <a:r>
              <a:rPr lang="sr-Latn-RS" dirty="0" smtClean="0">
                <a:solidFill>
                  <a:srgbClr val="C00000"/>
                </a:solidFill>
              </a:rPr>
              <a:t>k</a:t>
            </a:r>
            <a:r>
              <a:rPr lang="sr-Latn-RS" dirty="0" smtClean="0"/>
              <a:t> = 154</a:t>
            </a:r>
          </a:p>
          <a:p>
            <a:r>
              <a:rPr lang="sr-Latn-RS" dirty="0" smtClean="0"/>
              <a:t>14</a:t>
            </a:r>
            <a:r>
              <a:rPr lang="sr-Latn-RS" dirty="0" smtClean="0">
                <a:solidFill>
                  <a:srgbClr val="C00000"/>
                </a:solidFill>
              </a:rPr>
              <a:t>k</a:t>
            </a:r>
            <a:r>
              <a:rPr lang="sr-Latn-RS" dirty="0" smtClean="0"/>
              <a:t> = 154</a:t>
            </a:r>
          </a:p>
          <a:p>
            <a:r>
              <a:rPr lang="sr-Latn-RS" dirty="0" smtClean="0"/>
              <a:t> </a:t>
            </a:r>
            <a:r>
              <a:rPr lang="sr-Latn-RS" dirty="0" smtClean="0">
                <a:solidFill>
                  <a:srgbClr val="C00000"/>
                </a:solidFill>
              </a:rPr>
              <a:t>k </a:t>
            </a:r>
            <a:r>
              <a:rPr lang="sr-Latn-RS" dirty="0" smtClean="0"/>
              <a:t>= 154 : 14</a:t>
            </a:r>
          </a:p>
          <a:p>
            <a:r>
              <a:rPr lang="sr-Latn-RS" dirty="0" smtClean="0">
                <a:solidFill>
                  <a:srgbClr val="C00000"/>
                </a:solidFill>
              </a:rPr>
              <a:t> </a:t>
            </a:r>
            <a:r>
              <a:rPr lang="sr-Latn-RS" dirty="0" smtClean="0">
                <a:solidFill>
                  <a:srgbClr val="C00000"/>
                </a:solidFill>
              </a:rPr>
              <a:t>k =  11</a:t>
            </a:r>
          </a:p>
          <a:p>
            <a:r>
              <a:rPr lang="sr-Latn-RS" dirty="0" smtClean="0"/>
              <a:t>I ---- 2*11 = </a:t>
            </a:r>
            <a:r>
              <a:rPr lang="sr-Latn-RS" dirty="0" smtClean="0">
                <a:solidFill>
                  <a:srgbClr val="C00000"/>
                </a:solidFill>
              </a:rPr>
              <a:t>22</a:t>
            </a:r>
            <a:r>
              <a:rPr lang="sr-Cyrl-RS" dirty="0" smtClean="0">
                <a:solidFill>
                  <a:srgbClr val="C00000"/>
                </a:solidFill>
              </a:rPr>
              <a:t> </a:t>
            </a:r>
            <a:r>
              <a:rPr lang="sr-Cyrl-RS" dirty="0" smtClean="0"/>
              <a:t>              </a:t>
            </a:r>
            <a:r>
              <a:rPr lang="sr-Latn-RS" dirty="0" smtClean="0"/>
              <a:t>    III ------ 4*11 = </a:t>
            </a:r>
            <a:r>
              <a:rPr lang="sr-Latn-RS" dirty="0" smtClean="0">
                <a:solidFill>
                  <a:srgbClr val="C00000"/>
                </a:solidFill>
              </a:rPr>
              <a:t>44</a:t>
            </a:r>
          </a:p>
          <a:p>
            <a:r>
              <a:rPr lang="sr-Latn-RS" dirty="0" smtClean="0"/>
              <a:t>II ----3*11 = </a:t>
            </a:r>
            <a:r>
              <a:rPr lang="sr-Latn-RS" dirty="0" smtClean="0">
                <a:solidFill>
                  <a:srgbClr val="C00000"/>
                </a:solidFill>
              </a:rPr>
              <a:t>33</a:t>
            </a:r>
            <a:r>
              <a:rPr lang="sr-Latn-RS" dirty="0" smtClean="0"/>
              <a:t>                 IV ------ 5*11 =</a:t>
            </a:r>
            <a:r>
              <a:rPr lang="sr-Cyrl-RS" dirty="0" smtClean="0"/>
              <a:t> </a:t>
            </a:r>
            <a:r>
              <a:rPr lang="sr-Latn-RS" dirty="0" smtClean="0">
                <a:solidFill>
                  <a:srgbClr val="C00000"/>
                </a:solidFill>
              </a:rPr>
              <a:t>55</a:t>
            </a:r>
            <a:r>
              <a:rPr lang="sr-Latn-RS" dirty="0" smtClean="0"/>
              <a:t> </a:t>
            </a:r>
            <a:endParaRPr lang="sr-Cyrl-R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110E-754E-41DE-975E-2DAFC15792ED}" type="slidenum">
              <a:rPr lang="en-US" smtClean="0"/>
              <a:t>4</a:t>
            </a:fld>
            <a:endParaRPr lang="en-US"/>
          </a:p>
        </p:txBody>
      </p:sp>
      <p:sp>
        <p:nvSpPr>
          <p:cNvPr id="5" name="Striped Right Arrow 4"/>
          <p:cNvSpPr/>
          <p:nvPr/>
        </p:nvSpPr>
        <p:spPr>
          <a:xfrm>
            <a:off x="6286512" y="6286520"/>
            <a:ext cx="2500330" cy="285752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5000"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686800" cy="642942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r-Cyrl-RS" b="1" u="sng" dirty="0" smtClean="0">
                <a:solidFill>
                  <a:schemeClr val="accent6">
                    <a:lumMod val="50000"/>
                  </a:schemeClr>
                </a:solidFill>
              </a:rPr>
              <a:t>Задатак 3: </a:t>
            </a:r>
            <a:r>
              <a:rPr lang="sr-Cyrl-RS" dirty="0" smtClean="0">
                <a:solidFill>
                  <a:schemeClr val="tx1"/>
                </a:solidFill>
              </a:rPr>
              <a:t>Цена хаљине је 3 200 динара. </a:t>
            </a: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Колико ће коштати хаљина ако :</a:t>
            </a:r>
          </a:p>
          <a:p>
            <a:pPr>
              <a:buNone/>
            </a:pPr>
            <a:r>
              <a:rPr lang="sr-Cyrl-RS" dirty="0" smtClean="0">
                <a:solidFill>
                  <a:srgbClr val="FFC000"/>
                </a:solidFill>
              </a:rPr>
              <a:t>а</a:t>
            </a:r>
            <a:r>
              <a:rPr lang="sr-Cyrl-RS" dirty="0" smtClean="0">
                <a:solidFill>
                  <a:srgbClr val="FFC000"/>
                </a:solidFill>
              </a:rPr>
              <a:t>)</a:t>
            </a:r>
            <a:r>
              <a:rPr lang="sr-Cyrl-RS" dirty="0" smtClean="0">
                <a:solidFill>
                  <a:schemeClr val="tx1"/>
                </a:solidFill>
              </a:rPr>
              <a:t> појефтини за 30%         </a:t>
            </a:r>
            <a:r>
              <a:rPr lang="sr-Cyrl-RS" dirty="0" smtClean="0">
                <a:solidFill>
                  <a:srgbClr val="FFC000"/>
                </a:solidFill>
              </a:rPr>
              <a:t>б)</a:t>
            </a:r>
            <a:r>
              <a:rPr lang="sr-Cyrl-RS" dirty="0" smtClean="0">
                <a:solidFill>
                  <a:schemeClr val="tx1"/>
                </a:solidFill>
              </a:rPr>
              <a:t> поскупи за 15% ?</a:t>
            </a:r>
          </a:p>
          <a:p>
            <a:pPr>
              <a:buNone/>
            </a:pPr>
            <a:endParaRPr lang="sr-Cyrl-R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rgbClr val="FFC000"/>
                </a:solidFill>
              </a:rPr>
              <a:t>а)         </a:t>
            </a:r>
            <a:r>
              <a:rPr lang="sr-Cyrl-RS" dirty="0" smtClean="0">
                <a:solidFill>
                  <a:schemeClr val="tx1"/>
                </a:solidFill>
              </a:rPr>
              <a:t>3 200 дин .............. 100%</a:t>
            </a: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 </a:t>
            </a:r>
            <a:r>
              <a:rPr lang="sr-Cyrl-RS" dirty="0" smtClean="0">
                <a:solidFill>
                  <a:schemeClr val="tx1"/>
                </a:solidFill>
              </a:rPr>
              <a:t>    </a:t>
            </a: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                   </a:t>
            </a:r>
            <a:r>
              <a:rPr lang="sr-Latn-RS" dirty="0" smtClean="0">
                <a:solidFill>
                  <a:schemeClr val="tx1"/>
                </a:solidFill>
              </a:rPr>
              <a:t>x </a:t>
            </a:r>
            <a:r>
              <a:rPr lang="sr-Cyrl-RS" dirty="0" smtClean="0">
                <a:solidFill>
                  <a:schemeClr val="tx1"/>
                </a:solidFill>
              </a:rPr>
              <a:t> дин ............... 70%</a:t>
            </a:r>
          </a:p>
          <a:p>
            <a:pPr>
              <a:buNone/>
            </a:pPr>
            <a:endParaRPr lang="sr-Cyrl-RS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sr-Cyrl-R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3 200 : </a:t>
            </a:r>
            <a:r>
              <a:rPr lang="sr-Latn-RS" dirty="0" smtClean="0">
                <a:solidFill>
                  <a:schemeClr val="tx1"/>
                </a:solidFill>
              </a:rPr>
              <a:t>x = 100 : 70                 </a:t>
            </a:r>
            <a:r>
              <a:rPr lang="sr-Latn-RS" u="sng" dirty="0" smtClean="0">
                <a:solidFill>
                  <a:srgbClr val="0070C0"/>
                </a:solidFill>
              </a:rPr>
              <a:t>O</a:t>
            </a:r>
            <a:r>
              <a:rPr lang="sr-Cyrl-RS" u="sng" dirty="0" smtClean="0">
                <a:solidFill>
                  <a:srgbClr val="0070C0"/>
                </a:solidFill>
              </a:rPr>
              <a:t>дговор</a:t>
            </a:r>
            <a:r>
              <a:rPr lang="sr-Cyrl-RS" dirty="0" smtClean="0">
                <a:solidFill>
                  <a:srgbClr val="0070C0"/>
                </a:solidFill>
              </a:rPr>
              <a:t>: </a:t>
            </a:r>
            <a:endParaRPr lang="sr-Latn-R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sr-Latn-RS" dirty="0" smtClean="0">
                <a:solidFill>
                  <a:schemeClr val="tx1"/>
                </a:solidFill>
              </a:rPr>
              <a:t>100 x = 3200 * 70</a:t>
            </a:r>
            <a:r>
              <a:rPr lang="sr-Cyrl-RS" dirty="0" smtClean="0">
                <a:solidFill>
                  <a:schemeClr val="tx1"/>
                </a:solidFill>
              </a:rPr>
              <a:t>                      Цена хаљине после </a:t>
            </a:r>
            <a:endParaRPr lang="sr-Latn-R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sr-Latn-RS" dirty="0" smtClean="0">
                <a:solidFill>
                  <a:schemeClr val="tx1"/>
                </a:solidFill>
              </a:rPr>
              <a:t>100 x = 224 000</a:t>
            </a:r>
            <a:r>
              <a:rPr lang="sr-Cyrl-RS" dirty="0" smtClean="0">
                <a:solidFill>
                  <a:schemeClr val="tx1"/>
                </a:solidFill>
              </a:rPr>
              <a:t>                         појефтињења је </a:t>
            </a:r>
            <a:endParaRPr lang="sr-Latn-R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sr-Latn-RS" dirty="0" smtClean="0">
                <a:solidFill>
                  <a:schemeClr val="tx1"/>
                </a:solidFill>
              </a:rPr>
              <a:t>x = 224 000 : 100</a:t>
            </a:r>
            <a:r>
              <a:rPr lang="sr-Cyrl-RS" dirty="0" smtClean="0">
                <a:solidFill>
                  <a:schemeClr val="tx1"/>
                </a:solidFill>
              </a:rPr>
              <a:t>                       2 240 динара.                       </a:t>
            </a:r>
            <a:endParaRPr lang="sr-Latn-R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sr-Latn-RS" dirty="0" smtClean="0">
                <a:solidFill>
                  <a:schemeClr val="tx1"/>
                </a:solidFill>
              </a:rPr>
              <a:t>x = 2 240 </a:t>
            </a:r>
            <a:r>
              <a:rPr lang="sr-Cyrl-RS" dirty="0" smtClean="0">
                <a:solidFill>
                  <a:schemeClr val="tx1"/>
                </a:solidFill>
              </a:rPr>
              <a:t>динара</a:t>
            </a:r>
            <a:endParaRPr lang="sr-Latn-RS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sr-Cyrl-RS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sr-Cyrl-RS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214414" y="3571876"/>
            <a:ext cx="5214974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822299" y="2749545"/>
            <a:ext cx="1214446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5322893" y="2678107"/>
            <a:ext cx="1214446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ight Arrow 10"/>
          <p:cNvSpPr/>
          <p:nvPr/>
        </p:nvSpPr>
        <p:spPr>
          <a:xfrm rot="19817977">
            <a:off x="3512341" y="5339861"/>
            <a:ext cx="1714512" cy="214314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hevron 11"/>
          <p:cNvSpPr/>
          <p:nvPr/>
        </p:nvSpPr>
        <p:spPr>
          <a:xfrm>
            <a:off x="5786446" y="6286520"/>
            <a:ext cx="642942" cy="214314"/>
          </a:xfrm>
          <a:prstGeom prst="chevr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6572264" y="6286520"/>
            <a:ext cx="642942" cy="214314"/>
          </a:xfrm>
          <a:prstGeom prst="chevr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7429520" y="6286520"/>
            <a:ext cx="642942" cy="214314"/>
          </a:xfrm>
          <a:prstGeom prst="chevr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hevron 14"/>
          <p:cNvSpPr/>
          <p:nvPr/>
        </p:nvSpPr>
        <p:spPr>
          <a:xfrm>
            <a:off x="8286776" y="6286520"/>
            <a:ext cx="642942" cy="214314"/>
          </a:xfrm>
          <a:prstGeom prst="chevr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110E-754E-41DE-975E-2DAFC15792ED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ransition spd="slow" advTm="15000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401080" cy="635798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>
                <a:solidFill>
                  <a:srgbClr val="FFC000"/>
                </a:solidFill>
              </a:rPr>
              <a:t>б)</a:t>
            </a:r>
            <a:r>
              <a:rPr lang="sr-Cyrl-RS" dirty="0" smtClean="0"/>
              <a:t>     3 200 ..................... 100 %</a:t>
            </a:r>
          </a:p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/>
              <a:t>             </a:t>
            </a:r>
            <a:r>
              <a:rPr lang="sr-Cyrl-RS" dirty="0" smtClean="0">
                <a:solidFill>
                  <a:schemeClr val="tx1"/>
                </a:solidFill>
              </a:rPr>
              <a:t> </a:t>
            </a:r>
            <a:r>
              <a:rPr lang="sr-Latn-RS" dirty="0" smtClean="0">
                <a:solidFill>
                  <a:schemeClr val="tx1"/>
                </a:solidFill>
              </a:rPr>
              <a:t>x </a:t>
            </a:r>
            <a:r>
              <a:rPr lang="sr-Cyrl-RS" dirty="0" smtClean="0">
                <a:solidFill>
                  <a:schemeClr val="tx1"/>
                </a:solidFill>
              </a:rPr>
              <a:t> дин ............... </a:t>
            </a:r>
            <a:r>
              <a:rPr lang="sr-Cyrl-RS" dirty="0" smtClean="0">
                <a:solidFill>
                  <a:schemeClr val="tx1"/>
                </a:solidFill>
              </a:rPr>
              <a:t>115%</a:t>
            </a:r>
          </a:p>
          <a:p>
            <a:pPr>
              <a:buNone/>
            </a:pPr>
            <a:endParaRPr lang="sr-Cyrl-R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  3200 : </a:t>
            </a:r>
            <a:r>
              <a:rPr lang="sr-Cyrl-RS" dirty="0" smtClean="0">
                <a:solidFill>
                  <a:schemeClr val="tx1"/>
                </a:solidFill>
              </a:rPr>
              <a:t> </a:t>
            </a:r>
            <a:r>
              <a:rPr lang="sr-Latn-RS" dirty="0" smtClean="0">
                <a:solidFill>
                  <a:schemeClr val="tx1"/>
                </a:solidFill>
              </a:rPr>
              <a:t>x</a:t>
            </a:r>
            <a:r>
              <a:rPr lang="sr-Cyrl-RS" dirty="0" smtClean="0">
                <a:solidFill>
                  <a:schemeClr val="tx1"/>
                </a:solidFill>
              </a:rPr>
              <a:t> = 100 : 115</a:t>
            </a: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 </a:t>
            </a:r>
            <a:r>
              <a:rPr lang="sr-Cyrl-RS" dirty="0" smtClean="0">
                <a:solidFill>
                  <a:schemeClr val="tx1"/>
                </a:solidFill>
              </a:rPr>
              <a:t>     100 </a:t>
            </a:r>
            <a:r>
              <a:rPr lang="sr-Cyrl-RS" dirty="0" smtClean="0">
                <a:solidFill>
                  <a:schemeClr val="tx1"/>
                </a:solidFill>
              </a:rPr>
              <a:t> </a:t>
            </a:r>
            <a:r>
              <a:rPr lang="sr-Latn-RS" dirty="0" smtClean="0">
                <a:solidFill>
                  <a:schemeClr val="tx1"/>
                </a:solidFill>
              </a:rPr>
              <a:t>x</a:t>
            </a:r>
            <a:r>
              <a:rPr lang="sr-Cyrl-RS" dirty="0" smtClean="0">
                <a:solidFill>
                  <a:schemeClr val="tx1"/>
                </a:solidFill>
              </a:rPr>
              <a:t> = 3200 * 115</a:t>
            </a: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 </a:t>
            </a:r>
            <a:r>
              <a:rPr lang="sr-Cyrl-RS" dirty="0" smtClean="0">
                <a:solidFill>
                  <a:schemeClr val="tx1"/>
                </a:solidFill>
              </a:rPr>
              <a:t>      100 </a:t>
            </a:r>
            <a:r>
              <a:rPr lang="sr-Cyrl-RS" dirty="0" smtClean="0">
                <a:solidFill>
                  <a:schemeClr val="tx1"/>
                </a:solidFill>
              </a:rPr>
              <a:t> </a:t>
            </a:r>
            <a:r>
              <a:rPr lang="sr-Latn-RS" dirty="0" smtClean="0">
                <a:solidFill>
                  <a:schemeClr val="tx1"/>
                </a:solidFill>
              </a:rPr>
              <a:t>x</a:t>
            </a:r>
            <a:r>
              <a:rPr lang="sr-Cyrl-RS" dirty="0" smtClean="0">
                <a:solidFill>
                  <a:schemeClr val="tx1"/>
                </a:solidFill>
              </a:rPr>
              <a:t> = 368 000</a:t>
            </a: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 </a:t>
            </a:r>
            <a:r>
              <a:rPr lang="sr-Cyrl-RS" dirty="0" smtClean="0">
                <a:solidFill>
                  <a:schemeClr val="tx1"/>
                </a:solidFill>
              </a:rPr>
              <a:t>          </a:t>
            </a:r>
            <a:r>
              <a:rPr lang="sr-Cyrl-RS" dirty="0" smtClean="0">
                <a:solidFill>
                  <a:schemeClr val="tx1"/>
                </a:solidFill>
              </a:rPr>
              <a:t> </a:t>
            </a:r>
            <a:r>
              <a:rPr lang="sr-Latn-RS" dirty="0" smtClean="0">
                <a:solidFill>
                  <a:schemeClr val="tx1"/>
                </a:solidFill>
              </a:rPr>
              <a:t>x</a:t>
            </a:r>
            <a:r>
              <a:rPr lang="sr-Cyrl-RS" dirty="0" smtClean="0">
                <a:solidFill>
                  <a:schemeClr val="tx1"/>
                </a:solidFill>
              </a:rPr>
              <a:t> </a:t>
            </a:r>
            <a:r>
              <a:rPr lang="sr-Cyrl-RS" dirty="0" smtClean="0">
                <a:solidFill>
                  <a:schemeClr val="tx1"/>
                </a:solidFill>
              </a:rPr>
              <a:t>= 368 000 : 100</a:t>
            </a: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 </a:t>
            </a:r>
            <a:r>
              <a:rPr lang="sr-Cyrl-RS" dirty="0" smtClean="0">
                <a:solidFill>
                  <a:schemeClr val="tx1"/>
                </a:solidFill>
              </a:rPr>
              <a:t>           </a:t>
            </a:r>
            <a:r>
              <a:rPr lang="sr-Latn-RS" dirty="0" smtClean="0">
                <a:solidFill>
                  <a:srgbClr val="C00000"/>
                </a:solidFill>
              </a:rPr>
              <a:t>x</a:t>
            </a:r>
            <a:r>
              <a:rPr lang="sr-Cyrl-RS" dirty="0" smtClean="0">
                <a:solidFill>
                  <a:srgbClr val="C00000"/>
                </a:solidFill>
              </a:rPr>
              <a:t> = 3680 динара</a:t>
            </a:r>
          </a:p>
          <a:p>
            <a:pPr>
              <a:buNone/>
            </a:pPr>
            <a:endParaRPr lang="sr-Cyrl-R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 </a:t>
            </a:r>
            <a:r>
              <a:rPr lang="sr-Cyrl-RS" u="sng" dirty="0" smtClean="0">
                <a:solidFill>
                  <a:srgbClr val="0070C0"/>
                </a:solidFill>
              </a:rPr>
              <a:t>Одговор</a:t>
            </a:r>
            <a:r>
              <a:rPr lang="sr-Cyrl-RS" dirty="0" smtClean="0">
                <a:solidFill>
                  <a:srgbClr val="0070C0"/>
                </a:solidFill>
              </a:rPr>
              <a:t>:</a:t>
            </a:r>
            <a:r>
              <a:rPr lang="sr-Cyrl-RS" dirty="0" smtClean="0">
                <a:solidFill>
                  <a:schemeClr val="tx1"/>
                </a:solidFill>
              </a:rPr>
              <a:t> Цена хаљине после поскупљења је </a:t>
            </a: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 </a:t>
            </a:r>
            <a:r>
              <a:rPr lang="sr-Cyrl-RS" dirty="0" smtClean="0">
                <a:solidFill>
                  <a:schemeClr val="tx1"/>
                </a:solidFill>
              </a:rPr>
              <a:t>                    3680 динара.</a:t>
            </a:r>
          </a:p>
          <a:p>
            <a:pPr>
              <a:buNone/>
            </a:pPr>
            <a:r>
              <a:rPr lang="sr-Cyrl-RS" dirty="0" smtClean="0"/>
              <a:t>       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2976" y="1643050"/>
            <a:ext cx="4857784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750067" y="964389"/>
            <a:ext cx="928694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5251455" y="963595"/>
            <a:ext cx="928694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110E-754E-41DE-975E-2DAFC15792ED}" type="slidenum">
              <a:rPr lang="en-US" smtClean="0"/>
              <a:t>6</a:t>
            </a:fld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5857884" y="5929330"/>
            <a:ext cx="2714644" cy="285752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400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401080" cy="628654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sr-Cyrl-RS" b="1" i="1" u="sng" dirty="0" smtClean="0">
                <a:solidFill>
                  <a:schemeClr val="accent6">
                    <a:lumMod val="50000"/>
                  </a:schemeClr>
                </a:solidFill>
              </a:rPr>
              <a:t>Задаци за вежбање:</a:t>
            </a:r>
          </a:p>
          <a:p>
            <a:endParaRPr lang="sr-Cyrl-RS" dirty="0" smtClean="0"/>
          </a:p>
          <a:p>
            <a:r>
              <a:rPr lang="sr-Cyrl-RS" dirty="0" smtClean="0">
                <a:solidFill>
                  <a:schemeClr val="accent6">
                    <a:lumMod val="50000"/>
                  </a:schemeClr>
                </a:solidFill>
              </a:rPr>
              <a:t>1.</a:t>
            </a:r>
            <a:r>
              <a:rPr lang="sr-Cyrl-RS" dirty="0" smtClean="0"/>
              <a:t>  Спољашњи углови троугла се односе    </a:t>
            </a:r>
          </a:p>
          <a:p>
            <a:r>
              <a:rPr lang="sr-Cyrl-RS" dirty="0" smtClean="0"/>
              <a:t> </a:t>
            </a:r>
            <a:r>
              <a:rPr lang="sr-Cyrl-RS" dirty="0" smtClean="0"/>
              <a:t>као 3 : 4 : 5. Одреди меру најмањег </a:t>
            </a:r>
          </a:p>
          <a:p>
            <a:r>
              <a:rPr lang="sr-Cyrl-RS" dirty="0" smtClean="0"/>
              <a:t> </a:t>
            </a:r>
            <a:r>
              <a:rPr lang="sr-Cyrl-RS" dirty="0" smtClean="0"/>
              <a:t>унутрашњег угла тог троугла.</a:t>
            </a:r>
          </a:p>
          <a:p>
            <a:endParaRPr lang="sr-Cyrl-RS" dirty="0" smtClean="0"/>
          </a:p>
          <a:p>
            <a:r>
              <a:rPr lang="sr-Cyrl-RS" dirty="0" smtClean="0">
                <a:solidFill>
                  <a:schemeClr val="accent6">
                    <a:lumMod val="50000"/>
                  </a:schemeClr>
                </a:solidFill>
              </a:rPr>
              <a:t>2. </a:t>
            </a:r>
            <a:r>
              <a:rPr lang="sr-Cyrl-RS" dirty="0" smtClean="0"/>
              <a:t>После поскупљења од 20% цена бензина је 90 динара. Колика је цена бензина била пре послкупљења?</a:t>
            </a:r>
          </a:p>
          <a:p>
            <a:endParaRPr lang="sr-Cyrl-RS" dirty="0" smtClean="0"/>
          </a:p>
          <a:p>
            <a:r>
              <a:rPr lang="sr-Cyrl-RS" dirty="0" smtClean="0">
                <a:solidFill>
                  <a:schemeClr val="accent6">
                    <a:lumMod val="50000"/>
                  </a:schemeClr>
                </a:solidFill>
              </a:rPr>
              <a:t>3.</a:t>
            </a:r>
            <a:r>
              <a:rPr lang="sr-Cyrl-RS" dirty="0" smtClean="0"/>
              <a:t> Колико је коштала књига ако после снижења од 20% њена цена износи 1988 дианра?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110E-754E-41DE-975E-2DAFC15792ED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ransition spd="slow" advTm="14000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472518" cy="635798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Како бисте проверили урађене задатке</a:t>
            </a:r>
          </a:p>
          <a:p>
            <a:pPr>
              <a:buNone/>
            </a:pPr>
            <a:r>
              <a:rPr lang="sr-Cyrl-RS" u="sng" dirty="0" smtClean="0">
                <a:solidFill>
                  <a:schemeClr val="accent6">
                    <a:lumMod val="50000"/>
                  </a:schemeClr>
                </a:solidFill>
              </a:rPr>
              <a:t>решења</a:t>
            </a:r>
            <a:r>
              <a:rPr lang="sr-Cyrl-R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r-Cyrl-RS" dirty="0" smtClean="0">
                <a:solidFill>
                  <a:schemeClr val="tx1"/>
                </a:solidFill>
              </a:rPr>
              <a:t>с</a:t>
            </a:r>
            <a:r>
              <a:rPr lang="sr-Cyrl-RS" dirty="0" smtClean="0"/>
              <a:t>у следећа: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>
                <a:solidFill>
                  <a:schemeClr val="accent6">
                    <a:lumMod val="50000"/>
                  </a:schemeClr>
                </a:solidFill>
              </a:rPr>
              <a:t>1.</a:t>
            </a:r>
            <a:r>
              <a:rPr lang="sr-Cyrl-RS" dirty="0" smtClean="0"/>
              <a:t>  Најмањи унутрашњи угао је </a:t>
            </a:r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γ</a:t>
            </a:r>
            <a:r>
              <a:rPr lang="sr-Cyrl-RS" dirty="0" smtClean="0">
                <a:solidFill>
                  <a:schemeClr val="accent6">
                    <a:lumMod val="50000"/>
                  </a:schemeClr>
                </a:solidFill>
              </a:rPr>
              <a:t> = 30</a:t>
            </a:r>
            <a:r>
              <a:rPr lang="sr-Cyrl-RS" dirty="0" smtClean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◦</a:t>
            </a:r>
            <a:endParaRPr lang="sr-Cyrl-R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>
                <a:solidFill>
                  <a:schemeClr val="accent6">
                    <a:lumMod val="50000"/>
                  </a:schemeClr>
                </a:solidFill>
              </a:rPr>
              <a:t>2.</a:t>
            </a:r>
            <a:r>
              <a:rPr lang="sr-Cyrl-RS" dirty="0" smtClean="0"/>
              <a:t> Цена пре послупљења је </a:t>
            </a:r>
            <a:r>
              <a:rPr lang="sr-Cyrl-RS" dirty="0" smtClean="0">
                <a:solidFill>
                  <a:schemeClr val="accent6">
                    <a:lumMod val="50000"/>
                  </a:schemeClr>
                </a:solidFill>
              </a:rPr>
              <a:t>75 динара</a:t>
            </a:r>
            <a:r>
              <a:rPr lang="sr-Cyrl-RS" dirty="0" smtClean="0"/>
              <a:t>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>
                <a:solidFill>
                  <a:schemeClr val="accent6">
                    <a:lumMod val="50000"/>
                  </a:schemeClr>
                </a:solidFill>
              </a:rPr>
              <a:t>3.</a:t>
            </a:r>
            <a:r>
              <a:rPr lang="sr-Cyrl-RS" dirty="0" smtClean="0"/>
              <a:t> Цена пре снижења је </a:t>
            </a:r>
            <a:r>
              <a:rPr lang="sr-Cyrl-RS" dirty="0" smtClean="0">
                <a:solidFill>
                  <a:schemeClr val="accent6">
                    <a:lumMod val="50000"/>
                  </a:schemeClr>
                </a:solidFill>
              </a:rPr>
              <a:t>2 485 динара</a:t>
            </a:r>
            <a:r>
              <a:rPr lang="sr-Cyrl-R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110E-754E-41DE-975E-2DAFC15792ED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ransition spd="slow" advTm="14000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472518" cy="628654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sr-Cyrl-RS" i="1" dirty="0" smtClean="0"/>
              <a:t>Поштовани ученици,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Задатке за вежбање не треба да шаљете као</a:t>
            </a:r>
          </a:p>
          <a:p>
            <a:pPr>
              <a:buNone/>
            </a:pPr>
            <a:r>
              <a:rPr lang="sr-Cyrl-RS" dirty="0" smtClean="0"/>
              <a:t> одговор. Радите темпом који вама одговара.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Останите здрави, насмејани и расположени !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sz="2200" i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</a:t>
            </a:r>
          </a:p>
          <a:p>
            <a:pPr>
              <a:buNone/>
            </a:pPr>
            <a:r>
              <a:rPr lang="sr-Cyrl-RS" sz="22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r-Cyrl-RS" sz="2200" i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</a:t>
            </a:r>
            <a:r>
              <a:rPr lang="sr-Cyrl-RS" sz="2200" b="1" i="1" dirty="0" smtClean="0">
                <a:solidFill>
                  <a:schemeClr val="accent6">
                    <a:lumMod val="50000"/>
                  </a:schemeClr>
                </a:solidFill>
              </a:rPr>
              <a:t>Срдачан поздрав, наставница Марија Јеремић</a:t>
            </a:r>
            <a:endParaRPr lang="en-US" sz="22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110E-754E-41DE-975E-2DAFC15792ED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p:transition spd="slow" advTm="13000"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76</TotalTime>
  <Words>554</Words>
  <Application>Microsoft Office PowerPoint</Application>
  <PresentationFormat>On-screen Show (4:3)</PresentationFormat>
  <Paragraphs>103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Foundry</vt:lpstr>
      <vt:lpstr>Примена пропорција  - утврђивање -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Примена пропорција  - утврђивање -</dc:title>
  <dc:creator>Marija</dc:creator>
  <cp:lastModifiedBy>Marija</cp:lastModifiedBy>
  <cp:revision>8</cp:revision>
  <dcterms:created xsi:type="dcterms:W3CDTF">2020-04-12T18:06:05Z</dcterms:created>
  <dcterms:modified xsi:type="dcterms:W3CDTF">2020-04-12T19:23:04Z</dcterms:modified>
</cp:coreProperties>
</file>